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1" r:id="rId6"/>
    <p:sldId id="262" r:id="rId7"/>
    <p:sldId id="263" r:id="rId8"/>
    <p:sldId id="264" r:id="rId9"/>
    <p:sldId id="265" r:id="rId10"/>
    <p:sldId id="266" r:id="rId11"/>
    <p:sldId id="267" r:id="rId12"/>
    <p:sldId id="268" r:id="rId13"/>
    <p:sldId id="277" r:id="rId14"/>
    <p:sldId id="276" r:id="rId15"/>
    <p:sldId id="278" r:id="rId16"/>
    <p:sldId id="269" r:id="rId17"/>
    <p:sldId id="270" r:id="rId18"/>
    <p:sldId id="271" r:id="rId19"/>
    <p:sldId id="272" r:id="rId20"/>
    <p:sldId id="273" r:id="rId21"/>
    <p:sldId id="274" r:id="rId22"/>
    <p:sldId id="275" r:id="rId23"/>
    <p:sldId id="279" r:id="rId24"/>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5" name="Suapvalintas stačiakamp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uapvalintas stačiakamp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Antraštė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lt-LT" smtClean="0"/>
              <a:t>Spustelėję redag. ruoš. pavad. stilių</a:t>
            </a:r>
            <a:endParaRPr kumimoji="0" lang="en-US"/>
          </a:p>
        </p:txBody>
      </p:sp>
      <p:sp>
        <p:nvSpPr>
          <p:cNvPr id="20" name="Antrinis pavadinimas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Spustelėję redag. ruoš. paantrš. stilių</a:t>
            </a:r>
            <a:endParaRPr kumimoji="0" lang="en-US"/>
          </a:p>
        </p:txBody>
      </p:sp>
      <p:sp>
        <p:nvSpPr>
          <p:cNvPr id="19" name="Datos vietos rezervavimo ženklas 18"/>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11" name="Skaidrės numerio vietos rezervavimo ženklas 10"/>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a:xfrm>
            <a:off x="502920" y="4983480"/>
            <a:ext cx="8183880" cy="1051560"/>
          </a:xfrm>
        </p:spPr>
        <p:txBody>
          <a:bodyPr/>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502920" y="530352"/>
            <a:ext cx="8183880" cy="4187952"/>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533404"/>
            <a:ext cx="1981200" cy="5257799"/>
          </a:xfrm>
        </p:spPr>
        <p:txBody>
          <a:bodyPr vert="eaVert"/>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533400" y="533402"/>
            <a:ext cx="5943600" cy="5257801"/>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502920" y="4983480"/>
            <a:ext cx="8183880" cy="1051560"/>
          </a:xfrm>
        </p:spPr>
        <p:txBody>
          <a:bodyPr/>
          <a:lstStyle>
            <a:extLst/>
          </a:lstStyle>
          <a:p>
            <a:r>
              <a:rPr kumimoji="0" lang="lt-LT" smtClean="0"/>
              <a:t>Spustelėję redag. ruoš. pavad. stilių</a:t>
            </a:r>
            <a:endParaRPr kumimoji="0" lang="en-US"/>
          </a:p>
        </p:txBody>
      </p:sp>
      <p:sp>
        <p:nvSpPr>
          <p:cNvPr id="3" name="Turinio vietos rezervavimo ženklas 2"/>
          <p:cNvSpPr>
            <a:spLocks noGrp="1"/>
          </p:cNvSpPr>
          <p:nvPr>
            <p:ph idx="1"/>
          </p:nvPr>
        </p:nvSpPr>
        <p:spPr>
          <a:xfrm>
            <a:off x="502920" y="530352"/>
            <a:ext cx="8183880" cy="4187952"/>
          </a:xfrm>
        </p:spPr>
        <p:txBody>
          <a:bodyPr/>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14" name="Suapvalintas stačiakamp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Suapvalintas stačiakamp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Turinio vietos rezervavimo ženklas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502920" y="4983480"/>
            <a:ext cx="8183880" cy="1051560"/>
          </a:xfrm>
        </p:spPr>
        <p:txBody>
          <a:bodyPr anchor="b"/>
          <a:lstStyle>
            <a:lvl1pPr>
              <a:defRPr b="1"/>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5" name="Turinio vietos rezervavimo ženklas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9" name="Skaidrės numerio vietos rezervavimo ženklas 8"/>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Datos vietos rezervavimo ženklas 2"/>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4" name="Poraštės vietos rezervavimo ženklas 3"/>
          <p:cNvSpPr>
            <a:spLocks noGrp="1"/>
          </p:cNvSpPr>
          <p:nvPr>
            <p:ph type="ftr" sz="quarter" idx="11"/>
          </p:nvPr>
        </p:nvSpPr>
        <p:spPr/>
        <p:txBody>
          <a:bodyPr/>
          <a:lstStyle>
            <a:extLst/>
          </a:lstStyle>
          <a:p>
            <a:endParaRPr lang="lt-LT"/>
          </a:p>
        </p:txBody>
      </p:sp>
      <p:sp>
        <p:nvSpPr>
          <p:cNvPr id="5" name="Skaidrės numerio vietos rezervavimo ženklas 4"/>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7" name="Suapvalintas stačiakamp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os vietos rezervavimo ženklas 1"/>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3" name="Poraštės vietos rezervavimo ženklas 2"/>
          <p:cNvSpPr>
            <a:spLocks noGrp="1"/>
          </p:cNvSpPr>
          <p:nvPr>
            <p:ph type="ftr" sz="quarter" idx="11"/>
          </p:nvPr>
        </p:nvSpPr>
        <p:spPr/>
        <p:txBody>
          <a:bodyPr/>
          <a:lstStyle>
            <a:extLst/>
          </a:lstStyle>
          <a:p>
            <a:endParaRPr lang="lt-LT"/>
          </a:p>
        </p:txBody>
      </p:sp>
      <p:sp>
        <p:nvSpPr>
          <p:cNvPr id="4" name="Skaidrės numerio vietos rezervavimo ženklas 3"/>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3B7D931E-52BD-475B-8880-6D4107D101A0}"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5" name="Suapvalintas stačiakamp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Kvadratas su vienu užapvalintu kampu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lt-LT" smtClean="0"/>
              <a:t>Spustelėję redag. ruoš. pavad. stilių</a:t>
            </a:r>
            <a:endParaRPr kumimoji="0" lang="en-US"/>
          </a:p>
        </p:txBody>
      </p:sp>
      <p:sp>
        <p:nvSpPr>
          <p:cNvPr id="4" name="Teksto vietos rezervavimo ženklas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AC417274-F253-42F5-84DE-9F04DA966479}" type="datetimeFigureOut">
              <a:rPr lang="lt-LT" smtClean="0"/>
              <a:t>2015.11.14</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3B7D931E-52BD-475B-8880-6D4107D101A0}" type="slidenum">
              <a:rPr lang="lt-LT" smtClean="0"/>
              <a:t>‹#›</a:t>
            </a:fld>
            <a:endParaRPr lang="lt-LT"/>
          </a:p>
        </p:txBody>
      </p:sp>
      <p:sp>
        <p:nvSpPr>
          <p:cNvPr id="3" name="Paveikslėlio vietos rezervavimo ženklas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lt-LT" smtClean="0"/>
              <a:t>Spustelėkite piktogr. norėdami įtraukti pav.</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uapvalintas stačiakamp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uapvalintas stačiakamp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Pavadinimo vietos rezervavimo ženklas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lt-LT" smtClean="0"/>
              <a:t>Spustelėję redag. ruoš. pavad. stilių</a:t>
            </a:r>
            <a:endParaRPr kumimoji="0" lang="en-US"/>
          </a:p>
        </p:txBody>
      </p:sp>
      <p:sp>
        <p:nvSpPr>
          <p:cNvPr id="4" name="Teksto vietos rezervavimo ženklas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25" name="Datos vietos rezervavimo ženklas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417274-F253-42F5-84DE-9F04DA966479}" type="datetimeFigureOut">
              <a:rPr lang="lt-LT" smtClean="0"/>
              <a:t>2015.11.14</a:t>
            </a:fld>
            <a:endParaRPr lang="lt-LT"/>
          </a:p>
        </p:txBody>
      </p:sp>
      <p:sp>
        <p:nvSpPr>
          <p:cNvPr id="18" name="Poraštės vietos rezervavimo ženklas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lt-LT"/>
          </a:p>
        </p:txBody>
      </p:sp>
      <p:sp>
        <p:nvSpPr>
          <p:cNvPr id="5" name="Skaidrės numerio vietos rezervavimo ženklas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B7D931E-52BD-475B-8880-6D4107D101A0}"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539552" y="1916832"/>
            <a:ext cx="7772400" cy="1470025"/>
          </a:xfrm>
        </p:spPr>
        <p:txBody>
          <a:bodyPr>
            <a:normAutofit fontScale="90000"/>
          </a:bodyPr>
          <a:lstStyle/>
          <a:p>
            <a:r>
              <a:rPr lang="lt-LT" dirty="0" smtClean="0"/>
              <a:t>	,,</a:t>
            </a:r>
            <a:r>
              <a:rPr lang="lt-LT" dirty="0" err="1" smtClean="0"/>
              <a:t>eTwining</a:t>
            </a:r>
            <a:r>
              <a:rPr lang="lt-LT" dirty="0" smtClean="0"/>
              <a:t> patirtis pradinių klasių ugdyme Šiaulių rajono Gruzdžių gimnazijoje"</a:t>
            </a:r>
            <a:endParaRPr lang="lt-LT" dirty="0"/>
          </a:p>
        </p:txBody>
      </p:sp>
      <p:sp>
        <p:nvSpPr>
          <p:cNvPr id="3" name="Antrinis pavadinimas 2"/>
          <p:cNvSpPr>
            <a:spLocks noGrp="1"/>
          </p:cNvSpPr>
          <p:nvPr>
            <p:ph type="subTitle" idx="1"/>
          </p:nvPr>
        </p:nvSpPr>
        <p:spPr>
          <a:xfrm>
            <a:off x="1371600" y="4581128"/>
            <a:ext cx="6400800" cy="1057672"/>
          </a:xfrm>
        </p:spPr>
        <p:txBody>
          <a:bodyPr>
            <a:normAutofit/>
          </a:bodyPr>
          <a:lstStyle/>
          <a:p>
            <a:r>
              <a:rPr lang="lt-LT" dirty="0" smtClean="0"/>
              <a:t>Aurelija Mykolaitienė </a:t>
            </a:r>
          </a:p>
          <a:p>
            <a:r>
              <a:rPr lang="lt-LT" dirty="0" smtClean="0"/>
              <a:t>Šiaulių rajono Gruzdžių gimnazijos</a:t>
            </a:r>
          </a:p>
          <a:p>
            <a:r>
              <a:rPr lang="lt-LT" dirty="0" smtClean="0"/>
              <a:t> pradinių klasių mokytoja metodininkė</a:t>
            </a:r>
            <a:endParaRPr lang="lt-LT" dirty="0"/>
          </a:p>
        </p:txBody>
      </p:sp>
    </p:spTree>
    <p:extLst>
      <p:ext uri="{BB962C8B-B14F-4D97-AF65-F5344CB8AC3E}">
        <p14:creationId xmlns:p14="http://schemas.microsoft.com/office/powerpoint/2010/main" val="1611526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fontScale="92500" lnSpcReduction="20000"/>
          </a:bodyPr>
          <a:lstStyle/>
          <a:p>
            <a:r>
              <a:rPr lang="en-US" dirty="0"/>
              <a:t> </a:t>
            </a:r>
            <a:r>
              <a:rPr lang="en-US" b="1" dirty="0"/>
              <a:t>,,Jingle bells all around the world</a:t>
            </a:r>
            <a:r>
              <a:rPr lang="en-US" b="1" dirty="0" smtClean="0"/>
              <a:t>“</a:t>
            </a:r>
            <a:endParaRPr lang="lt-LT" b="1" dirty="0" smtClean="0"/>
          </a:p>
          <a:p>
            <a:endParaRPr lang="lt-LT" b="1" dirty="0" smtClean="0"/>
          </a:p>
          <a:p>
            <a:r>
              <a:rPr lang="lt-LT" b="1" dirty="0"/>
              <a:t> </a:t>
            </a:r>
            <a:r>
              <a:rPr lang="lt-LT" dirty="0"/>
              <a:t>Šis trumpas projektas suteikė labai daug gerų emocijų. Projekte dalyvaujantys  partneriai iš įvairių  Europos šalių dainavo kalėdinę dainą ,,</a:t>
            </a:r>
            <a:r>
              <a:rPr lang="lt-LT" dirty="0" err="1"/>
              <a:t>Jingle</a:t>
            </a:r>
            <a:r>
              <a:rPr lang="lt-LT" dirty="0"/>
              <a:t> </a:t>
            </a:r>
            <a:r>
              <a:rPr lang="lt-LT" dirty="0" err="1"/>
              <a:t>bells</a:t>
            </a:r>
            <a:r>
              <a:rPr lang="lt-LT" dirty="0"/>
              <a:t>" savo kalba ir angliškai. Iš viso dalyvavo 17 partnerių. Įrašytas dainas visi siuntė į ,,</a:t>
            </a:r>
            <a:r>
              <a:rPr lang="lt-LT" dirty="0" err="1"/>
              <a:t>eTwining</a:t>
            </a:r>
            <a:r>
              <a:rPr lang="lt-LT" dirty="0"/>
              <a:t>" portalą kaip sveikinimą vieni kitiems. Be to, dalyvaujančios šalys nurodė savo mokyklų adresus, tad visą mėnesį po Europą keliavo laiškai, sveikinimai vieni kitiems.</a:t>
            </a:r>
          </a:p>
        </p:txBody>
      </p:sp>
    </p:spTree>
    <p:extLst>
      <p:ext uri="{BB962C8B-B14F-4D97-AF65-F5344CB8AC3E}">
        <p14:creationId xmlns:p14="http://schemas.microsoft.com/office/powerpoint/2010/main" val="180136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60648"/>
            <a:ext cx="4536504" cy="605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49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r>
              <a:rPr lang="lt-LT" dirty="0"/>
              <a:t>Be galo džiaugėmės, kai paštininkė juos pristatydavo į klasę. Gavome sveikinimus iš Latvijos, Bulgarijos, Ispanijos, Airijos. Lenkijos, Kroatijos, Prancūzijos, Švedijos. Mūsų laiškai taip pat iškeliavo į įvairias mokyklas. Labai įdomu buvo skaityti įvairiomis kalbomis parašytus sveikinimus, taip pat gėrėjomės mūsų bendraamžių sukurtais atvirukais.</a:t>
            </a:r>
          </a:p>
          <a:p>
            <a:endParaRPr lang="lt-LT" dirty="0"/>
          </a:p>
        </p:txBody>
      </p:sp>
    </p:spTree>
    <p:extLst>
      <p:ext uri="{BB962C8B-B14F-4D97-AF65-F5344CB8AC3E}">
        <p14:creationId xmlns:p14="http://schemas.microsoft.com/office/powerpoint/2010/main" val="1351585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r>
              <a:rPr lang="lt-LT" b="1" dirty="0" smtClean="0"/>
              <a:t>  ,,</a:t>
            </a:r>
            <a:r>
              <a:rPr lang="lt-LT" b="1" dirty="0" err="1"/>
              <a:t>Let's</a:t>
            </a:r>
            <a:r>
              <a:rPr lang="lt-LT" b="1" dirty="0"/>
              <a:t> </a:t>
            </a:r>
            <a:r>
              <a:rPr lang="lt-LT" b="1" dirty="0" err="1"/>
              <a:t>celebrate</a:t>
            </a:r>
            <a:r>
              <a:rPr lang="lt-LT" b="1" dirty="0"/>
              <a:t> </a:t>
            </a:r>
            <a:r>
              <a:rPr lang="lt-LT" b="1" dirty="0" err="1"/>
              <a:t>Easter</a:t>
            </a:r>
            <a:r>
              <a:rPr lang="lt-LT" b="1" dirty="0"/>
              <a:t> </a:t>
            </a:r>
            <a:r>
              <a:rPr lang="lt-LT" b="1" dirty="0" err="1"/>
              <a:t>together</a:t>
            </a:r>
            <a:r>
              <a:rPr lang="lt-LT" b="1" dirty="0" smtClean="0"/>
              <a:t>!“</a:t>
            </a:r>
          </a:p>
          <a:p>
            <a:endParaRPr lang="lt-LT" b="1" dirty="0"/>
          </a:p>
          <a:p>
            <a:r>
              <a:rPr lang="lt-LT" dirty="0" smtClean="0"/>
              <a:t>Šalys sveikino viena kitą su </a:t>
            </a:r>
            <a:r>
              <a:rPr lang="lt-LT" dirty="0" err="1" smtClean="0"/>
              <a:t>šv</a:t>
            </a:r>
            <a:r>
              <a:rPr lang="lt-LT" dirty="0" smtClean="0"/>
              <a:t>. Velykomis.</a:t>
            </a:r>
            <a:endParaRPr lang="lt-LT" dirty="0"/>
          </a:p>
          <a:p>
            <a:endParaRPr lang="lt-LT" dirty="0"/>
          </a:p>
        </p:txBody>
      </p:sp>
    </p:spTree>
    <p:extLst>
      <p:ext uri="{BB962C8B-B14F-4D97-AF65-F5344CB8AC3E}">
        <p14:creationId xmlns:p14="http://schemas.microsoft.com/office/powerpoint/2010/main" val="237209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611831"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226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11266" name="Picture 2" descr="C:\Users\Aurelija\Documents\Documents\eTwining\Easter projektas\Kiškiai\DSC075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1"/>
            <a:ext cx="7632848" cy="572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56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a:xfrm>
            <a:off x="502920" y="530352"/>
            <a:ext cx="8183880" cy="5490936"/>
          </a:xfrm>
        </p:spPr>
        <p:txBody>
          <a:bodyPr>
            <a:normAutofit/>
          </a:bodyPr>
          <a:lstStyle/>
          <a:p>
            <a:r>
              <a:rPr lang="lt-LT" dirty="0" smtClean="0"/>
              <a:t>        </a:t>
            </a:r>
            <a:r>
              <a:rPr lang="lt-LT" b="1" dirty="0" smtClean="0"/>
              <a:t>,,</a:t>
            </a:r>
            <a:r>
              <a:rPr lang="en-US" b="1" dirty="0" smtClean="0"/>
              <a:t>Fairy </a:t>
            </a:r>
            <a:r>
              <a:rPr lang="en-US" b="1" dirty="0"/>
              <a:t>tales that unite us</a:t>
            </a:r>
            <a:r>
              <a:rPr lang="en-US" b="1" dirty="0" smtClean="0"/>
              <a:t>“</a:t>
            </a:r>
            <a:endParaRPr lang="lt-LT" b="1" dirty="0" smtClean="0"/>
          </a:p>
          <a:p>
            <a:endParaRPr lang="lt-LT" b="1" dirty="0" smtClean="0"/>
          </a:p>
          <a:p>
            <a:r>
              <a:rPr lang="lt-LT" dirty="0" smtClean="0"/>
              <a:t>Projektas </a:t>
            </a:r>
            <a:r>
              <a:rPr lang="lt-LT" dirty="0"/>
              <a:t>,,Pasakos, kurios vienija mus” vyko su dviem lenkų mokyklomis. Per pasakas mokiniai bendravo tarpusavyje. Kiekviena mokykla pristatė savo pasakas, jų iliustracijas. Metų pabaigoje buvo sukurtas vaidinimas pagal pasirinktą pasaką. Mokiniai susipažino su kitos šalies pasakomis. </a:t>
            </a:r>
          </a:p>
          <a:p>
            <a:endParaRPr lang="lt-LT" dirty="0"/>
          </a:p>
        </p:txBody>
      </p:sp>
    </p:spTree>
    <p:extLst>
      <p:ext uri="{BB962C8B-B14F-4D97-AF65-F5344CB8AC3E}">
        <p14:creationId xmlns:p14="http://schemas.microsoft.com/office/powerpoint/2010/main" val="2161269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332656"/>
            <a:ext cx="4282142" cy="570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654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Autofit/>
          </a:bodyPr>
          <a:lstStyle/>
          <a:p>
            <a:r>
              <a:rPr lang="lt-LT" sz="1800" dirty="0"/>
              <a:t>        </a:t>
            </a:r>
            <a:r>
              <a:rPr lang="lt-LT" sz="1800" dirty="0" smtClean="0"/>
              <a:t>        </a:t>
            </a:r>
            <a:r>
              <a:rPr lang="lt-LT" sz="1800" b="1" dirty="0"/>
              <a:t>,,</a:t>
            </a:r>
            <a:r>
              <a:rPr lang="lt-LT" sz="1800" b="1" dirty="0" err="1"/>
              <a:t>Communicate</a:t>
            </a:r>
            <a:r>
              <a:rPr lang="lt-LT" sz="1800" b="1" dirty="0"/>
              <a:t> </a:t>
            </a:r>
            <a:r>
              <a:rPr lang="lt-LT" sz="1800" b="1" dirty="0" err="1"/>
              <a:t>by</a:t>
            </a:r>
            <a:r>
              <a:rPr lang="lt-LT" sz="1800" b="1" dirty="0"/>
              <a:t> </a:t>
            </a:r>
            <a:r>
              <a:rPr lang="lt-LT" sz="1800" b="1" dirty="0" err="1"/>
              <a:t>reading</a:t>
            </a:r>
            <a:r>
              <a:rPr lang="lt-LT" sz="1800" b="1" dirty="0" smtClean="0"/>
              <a:t>“</a:t>
            </a:r>
          </a:p>
          <a:p>
            <a:endParaRPr lang="lt-LT" sz="1800" b="1" dirty="0" smtClean="0"/>
          </a:p>
          <a:p>
            <a:r>
              <a:rPr lang="lt-LT" sz="1800" dirty="0"/>
              <a:t> Projektas </a:t>
            </a:r>
            <a:r>
              <a:rPr lang="lt-LT" sz="1800" dirty="0" smtClean="0"/>
              <a:t>,,</a:t>
            </a:r>
            <a:r>
              <a:rPr lang="lt-LT" sz="1800" dirty="0"/>
              <a:t>Bendraujame </a:t>
            </a:r>
            <a:r>
              <a:rPr lang="lt-LT" sz="1800" dirty="0" smtClean="0"/>
              <a:t>skaitydami“ </a:t>
            </a:r>
            <a:r>
              <a:rPr lang="lt-LT" sz="1800" dirty="0"/>
              <a:t>- </a:t>
            </a:r>
            <a:r>
              <a:rPr lang="lt-LT" sz="1800" dirty="0" smtClean="0"/>
              <a:t>vyko </a:t>
            </a:r>
            <a:r>
              <a:rPr lang="lt-LT" sz="1800" dirty="0"/>
              <a:t>su portugalais, lenkais ir turkais. </a:t>
            </a:r>
            <a:r>
              <a:rPr lang="lt-LT" sz="1800" dirty="0" smtClean="0"/>
              <a:t>Tęsėsi </a:t>
            </a:r>
            <a:r>
              <a:rPr lang="lt-LT" sz="1800" dirty="0"/>
              <a:t>nuo rugsėjo iki balandžio. Visą šį laikotarpį </a:t>
            </a:r>
            <a:r>
              <a:rPr lang="lt-LT" sz="1800" dirty="0" smtClean="0"/>
              <a:t>vyko įvairi </a:t>
            </a:r>
            <a:r>
              <a:rPr lang="lt-LT" sz="1800" dirty="0"/>
              <a:t>veikla. Rugsėjo mėnesį vieni su kitais susipažinome, siuntėme savo klasės nuotrauką, pristatymus apie  šalį, savo prisistatymus anglų kalba.</a:t>
            </a:r>
          </a:p>
          <a:p>
            <a:r>
              <a:rPr lang="lt-LT" sz="1800" dirty="0"/>
              <a:t>      Spalį kiekviena šalis </a:t>
            </a:r>
            <a:r>
              <a:rPr lang="lt-LT" sz="1800" dirty="0" smtClean="0"/>
              <a:t>paruošė </a:t>
            </a:r>
            <a:r>
              <a:rPr lang="lt-LT" sz="1800" dirty="0"/>
              <a:t>video medžiagą, kurioje skaitėme liaudies pasaką savo kalba. Labai įdomu buvo išgirsti kitokią kalbą.</a:t>
            </a:r>
          </a:p>
          <a:p>
            <a:r>
              <a:rPr lang="lt-LT" sz="1800" dirty="0"/>
              <a:t>      Lapkritis. Skaitėme draugams angliškai. Palyginome skaitymo anglų kalba įgūdžius. Parengėme vaizdo medžiagą.</a:t>
            </a:r>
          </a:p>
          <a:p>
            <a:r>
              <a:rPr lang="lt-LT" sz="1800" dirty="0"/>
              <a:t>     Gruodį piešėme piešinius pagal perskaitytą knygą. Taip pristatėme perskaitytą knygą.</a:t>
            </a:r>
          </a:p>
          <a:p>
            <a:r>
              <a:rPr lang="lt-LT" sz="1800" dirty="0"/>
              <a:t>     Sausį </a:t>
            </a:r>
            <a:r>
              <a:rPr lang="lt-LT" sz="1800" dirty="0" smtClean="0"/>
              <a:t>pristatėme </a:t>
            </a:r>
            <a:r>
              <a:rPr lang="lt-LT" sz="1800" dirty="0" err="1"/>
              <a:t>mėgstamiausius</a:t>
            </a:r>
            <a:r>
              <a:rPr lang="lt-LT" sz="1800" dirty="0"/>
              <a:t> pasaulio knygų autorius. Paruošime medžiagą.</a:t>
            </a:r>
          </a:p>
          <a:p>
            <a:r>
              <a:rPr lang="lt-LT" sz="1800" dirty="0"/>
              <a:t>     Vasaris - mėnesio knygos veikėjo pristatymas.</a:t>
            </a:r>
          </a:p>
          <a:p>
            <a:r>
              <a:rPr lang="lt-LT" sz="1800" dirty="0"/>
              <a:t>     Kovas - perskaitytos knygos inscenizacija.</a:t>
            </a:r>
          </a:p>
          <a:p>
            <a:r>
              <a:rPr lang="lt-LT" sz="1800" b="1" dirty="0"/>
              <a:t> </a:t>
            </a:r>
          </a:p>
        </p:txBody>
      </p:sp>
    </p:spTree>
    <p:extLst>
      <p:ext uri="{BB962C8B-B14F-4D97-AF65-F5344CB8AC3E}">
        <p14:creationId xmlns:p14="http://schemas.microsoft.com/office/powerpoint/2010/main" val="4099133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992888" cy="60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56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sp>
        <p:nvSpPr>
          <p:cNvPr id="3" name="Turinio vietos rezervavimo ženklas 2"/>
          <p:cNvSpPr>
            <a:spLocks noGrp="1"/>
          </p:cNvSpPr>
          <p:nvPr>
            <p:ph idx="1"/>
          </p:nvPr>
        </p:nvSpPr>
        <p:spPr>
          <a:ln>
            <a:solidFill>
              <a:schemeClr val="accent1"/>
            </a:solidFill>
          </a:ln>
        </p:spPr>
        <p:txBody>
          <a:bodyPr>
            <a:normAutofit lnSpcReduction="10000"/>
          </a:bodyPr>
          <a:lstStyle/>
          <a:p>
            <a:r>
              <a:rPr lang="lt-LT" dirty="0" smtClean="0"/>
              <a:t>2014-2015 </a:t>
            </a:r>
            <a:r>
              <a:rPr lang="lt-LT" dirty="0" err="1" smtClean="0"/>
              <a:t>m.m</a:t>
            </a:r>
            <a:r>
              <a:rPr lang="lt-LT" dirty="0" smtClean="0"/>
              <a:t>. su ketvirtos klasės mokiniais dalyvavome 6 ,,</a:t>
            </a:r>
            <a:r>
              <a:rPr lang="lt-LT" dirty="0" err="1" smtClean="0"/>
              <a:t>eTwining</a:t>
            </a:r>
            <a:r>
              <a:rPr lang="lt-LT" dirty="0" smtClean="0"/>
              <a:t>“ projektuose:</a:t>
            </a:r>
          </a:p>
          <a:p>
            <a:r>
              <a:rPr lang="lt-LT" b="1" dirty="0"/>
              <a:t>,,</a:t>
            </a:r>
            <a:r>
              <a:rPr lang="lt-LT" b="1" dirty="0" err="1"/>
              <a:t>European</a:t>
            </a:r>
            <a:r>
              <a:rPr lang="lt-LT" b="1" dirty="0"/>
              <a:t> </a:t>
            </a:r>
            <a:r>
              <a:rPr lang="lt-LT" b="1" dirty="0" err="1"/>
              <a:t>Language</a:t>
            </a:r>
            <a:r>
              <a:rPr lang="lt-LT" b="1" dirty="0"/>
              <a:t> </a:t>
            </a:r>
            <a:r>
              <a:rPr lang="lt-LT" b="1" dirty="0" err="1"/>
              <a:t>Day</a:t>
            </a:r>
            <a:r>
              <a:rPr lang="lt-LT" b="1" dirty="0"/>
              <a:t> </a:t>
            </a:r>
            <a:r>
              <a:rPr lang="lt-LT" b="1" dirty="0" err="1" smtClean="0"/>
              <a:t>Flags</a:t>
            </a:r>
            <a:r>
              <a:rPr lang="lt-LT" b="1" dirty="0" smtClean="0"/>
              <a:t>“,</a:t>
            </a:r>
          </a:p>
          <a:p>
            <a:r>
              <a:rPr lang="lt-LT" b="1" dirty="0"/>
              <a:t> ,,</a:t>
            </a:r>
            <a:r>
              <a:rPr lang="lt-LT" b="1" dirty="0" err="1"/>
              <a:t>Sweet</a:t>
            </a:r>
            <a:r>
              <a:rPr lang="lt-LT" b="1" dirty="0"/>
              <a:t> </a:t>
            </a:r>
            <a:r>
              <a:rPr lang="lt-LT" b="1" dirty="0" err="1" smtClean="0"/>
              <a:t>Halloween</a:t>
            </a:r>
            <a:r>
              <a:rPr lang="lt-LT" b="1" dirty="0" smtClean="0"/>
              <a:t>“,</a:t>
            </a:r>
          </a:p>
          <a:p>
            <a:r>
              <a:rPr lang="lt-LT" b="1" dirty="0"/>
              <a:t> ,,</a:t>
            </a:r>
            <a:r>
              <a:rPr lang="lt-LT" b="1" dirty="0" err="1"/>
              <a:t>Communicate</a:t>
            </a:r>
            <a:r>
              <a:rPr lang="lt-LT" b="1" dirty="0"/>
              <a:t> </a:t>
            </a:r>
            <a:r>
              <a:rPr lang="lt-LT" b="1" dirty="0" err="1"/>
              <a:t>by</a:t>
            </a:r>
            <a:r>
              <a:rPr lang="lt-LT" b="1" dirty="0"/>
              <a:t> </a:t>
            </a:r>
            <a:r>
              <a:rPr lang="lt-LT" b="1" dirty="0" err="1" smtClean="0"/>
              <a:t>reading</a:t>
            </a:r>
            <a:r>
              <a:rPr lang="lt-LT" b="1" dirty="0" smtClean="0"/>
              <a:t>“,</a:t>
            </a:r>
          </a:p>
          <a:p>
            <a:r>
              <a:rPr lang="en-US" b="1" dirty="0"/>
              <a:t> ,,Jingle bells all around the </a:t>
            </a:r>
            <a:r>
              <a:rPr lang="en-US" b="1" dirty="0" smtClean="0"/>
              <a:t>world</a:t>
            </a:r>
            <a:r>
              <a:rPr lang="lt-LT" b="1" dirty="0" smtClean="0"/>
              <a:t>“,</a:t>
            </a:r>
          </a:p>
          <a:p>
            <a:r>
              <a:rPr lang="en-US" b="1" dirty="0"/>
              <a:t> </a:t>
            </a:r>
            <a:r>
              <a:rPr lang="lt-LT" b="1" dirty="0" smtClean="0"/>
              <a:t>,,</a:t>
            </a:r>
            <a:r>
              <a:rPr lang="en-US" b="1" dirty="0" smtClean="0"/>
              <a:t>Fairy </a:t>
            </a:r>
            <a:r>
              <a:rPr lang="en-US" b="1" dirty="0"/>
              <a:t>tales that unite </a:t>
            </a:r>
            <a:r>
              <a:rPr lang="en-US" b="1" dirty="0" smtClean="0"/>
              <a:t>us</a:t>
            </a:r>
            <a:r>
              <a:rPr lang="lt-LT" b="1" dirty="0" smtClean="0"/>
              <a:t>“,</a:t>
            </a:r>
          </a:p>
          <a:p>
            <a:r>
              <a:rPr lang="lt-LT" b="1" dirty="0" smtClean="0"/>
              <a:t> ,,</a:t>
            </a:r>
            <a:r>
              <a:rPr lang="lt-LT" b="1" dirty="0" err="1" smtClean="0"/>
              <a:t>Let's</a:t>
            </a:r>
            <a:r>
              <a:rPr lang="lt-LT" b="1" dirty="0" smtClean="0"/>
              <a:t> </a:t>
            </a:r>
            <a:r>
              <a:rPr lang="lt-LT" b="1" dirty="0" err="1"/>
              <a:t>celebrate</a:t>
            </a:r>
            <a:r>
              <a:rPr lang="lt-LT" b="1" dirty="0"/>
              <a:t> </a:t>
            </a:r>
            <a:r>
              <a:rPr lang="lt-LT" b="1" dirty="0" err="1"/>
              <a:t>Easter</a:t>
            </a:r>
            <a:r>
              <a:rPr lang="lt-LT" b="1" dirty="0"/>
              <a:t> </a:t>
            </a:r>
            <a:r>
              <a:rPr lang="lt-LT" b="1" dirty="0" err="1"/>
              <a:t>together</a:t>
            </a:r>
            <a:r>
              <a:rPr lang="lt-LT" b="1" dirty="0" smtClean="0"/>
              <a:t>!“</a:t>
            </a:r>
            <a:endParaRPr lang="lt-LT" b="1" dirty="0"/>
          </a:p>
        </p:txBody>
      </p:sp>
    </p:spTree>
    <p:extLst>
      <p:ext uri="{BB962C8B-B14F-4D97-AF65-F5344CB8AC3E}">
        <p14:creationId xmlns:p14="http://schemas.microsoft.com/office/powerpoint/2010/main" val="4003482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8194" name="Picture 2" descr="C:\Users\Aurelija\Documents\Documents\eTwining\Projektas su portugalais\darbeliai pagal knygą\DSC0710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8280920" cy="621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063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9218" name="Picture 2" descr="C:\Users\Aurelija\Documents\Documents\eTwining\Projektas su portugalais\Darbeliai herojai\DSC0709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8208912" cy="615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75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1700808"/>
            <a:ext cx="8183880" cy="1051560"/>
          </a:xfrm>
        </p:spPr>
        <p:txBody>
          <a:bodyPr>
            <a:normAutofit fontScale="90000"/>
          </a:bodyPr>
          <a:lstStyle/>
          <a:p>
            <a:r>
              <a:rPr lang="lt-LT" dirty="0"/>
              <a:t>https://twinspace.etwinning.net/102/home</a:t>
            </a:r>
          </a:p>
        </p:txBody>
      </p:sp>
      <p:sp>
        <p:nvSpPr>
          <p:cNvPr id="3" name="Turinio vietos rezervavimo ženklas 2"/>
          <p:cNvSpPr>
            <a:spLocks noGrp="1"/>
          </p:cNvSpPr>
          <p:nvPr>
            <p:ph idx="1"/>
          </p:nvPr>
        </p:nvSpPr>
        <p:spPr/>
        <p:txBody>
          <a:bodyPr/>
          <a:lstStyle/>
          <a:p>
            <a:endParaRPr lang="lt-LT" dirty="0"/>
          </a:p>
        </p:txBody>
      </p:sp>
    </p:spTree>
    <p:extLst>
      <p:ext uri="{BB962C8B-B14F-4D97-AF65-F5344CB8AC3E}">
        <p14:creationId xmlns:p14="http://schemas.microsoft.com/office/powerpoint/2010/main" val="4186538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r>
              <a:rPr lang="lt-LT" dirty="0"/>
              <a:t> </a:t>
            </a:r>
            <a:r>
              <a:rPr lang="lt-LT" b="1" dirty="0"/>
              <a:t>Projektų rezultatai</a:t>
            </a:r>
            <a:r>
              <a:rPr lang="lt-LT" b="1"/>
              <a:t>: </a:t>
            </a:r>
            <a:endParaRPr lang="lt-LT" b="1" smtClean="0"/>
          </a:p>
          <a:p>
            <a:r>
              <a:rPr lang="lt-LT" smtClean="0"/>
              <a:t>šalių </a:t>
            </a:r>
            <a:r>
              <a:rPr lang="lt-LT" dirty="0"/>
              <a:t>partnerystė suteikė sąlygas mokinių anglų kalbos komunikacijos įgūdžių tobulinimui, skaitymo įgūdžių tobulinimui. Mokiniai džiaugėsi partneryste su bendraamžiais iš kitų šalių. Projektų metu vyko labai įvairi veikla: mokiniai piešė, vaidino, kūrė pristatymus, tobulino informacinių technologijų ir kitus įgūdžius.</a:t>
            </a:r>
          </a:p>
        </p:txBody>
      </p:sp>
    </p:spTree>
    <p:extLst>
      <p:ext uri="{BB962C8B-B14F-4D97-AF65-F5344CB8AC3E}">
        <p14:creationId xmlns:p14="http://schemas.microsoft.com/office/powerpoint/2010/main" val="2460884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548680"/>
            <a:ext cx="8075240" cy="661824"/>
          </a:xfrm>
        </p:spPr>
        <p:txBody>
          <a:bodyPr/>
          <a:lstStyle/>
          <a:p>
            <a:endParaRPr lang="lt-LT" dirty="0"/>
          </a:p>
        </p:txBody>
      </p:sp>
      <p:sp>
        <p:nvSpPr>
          <p:cNvPr id="3" name="Turinio vietos rezervavimo ženklas 2"/>
          <p:cNvSpPr>
            <a:spLocks noGrp="1"/>
          </p:cNvSpPr>
          <p:nvPr>
            <p:ph idx="1"/>
          </p:nvPr>
        </p:nvSpPr>
        <p:spPr/>
        <p:txBody>
          <a:bodyPr>
            <a:normAutofit lnSpcReduction="10000"/>
          </a:bodyPr>
          <a:lstStyle/>
          <a:p>
            <a:r>
              <a:rPr lang="lt-LT" b="1" dirty="0"/>
              <a:t>,,</a:t>
            </a:r>
            <a:r>
              <a:rPr lang="lt-LT" b="1" dirty="0" err="1"/>
              <a:t>European</a:t>
            </a:r>
            <a:r>
              <a:rPr lang="lt-LT" b="1" dirty="0"/>
              <a:t> </a:t>
            </a:r>
            <a:r>
              <a:rPr lang="lt-LT" b="1" dirty="0" err="1"/>
              <a:t>Language</a:t>
            </a:r>
            <a:r>
              <a:rPr lang="lt-LT" b="1" dirty="0"/>
              <a:t> </a:t>
            </a:r>
            <a:r>
              <a:rPr lang="lt-LT" b="1" dirty="0" err="1"/>
              <a:t>Day</a:t>
            </a:r>
            <a:r>
              <a:rPr lang="lt-LT" b="1" dirty="0"/>
              <a:t> </a:t>
            </a:r>
            <a:r>
              <a:rPr lang="lt-LT" b="1" dirty="0" err="1"/>
              <a:t>Flags</a:t>
            </a:r>
            <a:r>
              <a:rPr lang="lt-LT" b="1" dirty="0" smtClean="0"/>
              <a:t>“</a:t>
            </a:r>
          </a:p>
          <a:p>
            <a:endParaRPr lang="lt-LT" dirty="0"/>
          </a:p>
          <a:p>
            <a:r>
              <a:rPr lang="lt-LT" dirty="0"/>
              <a:t>Tikslas – kartu su kitomis Europos šalimis paminėti Europos kalbų dieną.</a:t>
            </a:r>
          </a:p>
          <a:p>
            <a:r>
              <a:rPr lang="lt-LT" dirty="0"/>
              <a:t>Uždaviniai: pristatyti mokiniams Europos kalbų įvairovę, susipažinti su </a:t>
            </a:r>
            <a:r>
              <a:rPr lang="lt-LT" dirty="0" err="1"/>
              <a:t>daugiakultūrės</a:t>
            </a:r>
            <a:r>
              <a:rPr lang="lt-LT" dirty="0"/>
              <a:t> Europos kontekstu, pasipuošti savo mokyklą įvairiomis Europos tautų vėliavėlėmis, tobulinti anglų kalbos komunikacinius įgūdžius.</a:t>
            </a:r>
          </a:p>
          <a:p>
            <a:endParaRPr lang="lt-LT" dirty="0"/>
          </a:p>
          <a:p>
            <a:endParaRPr lang="lt-LT" dirty="0"/>
          </a:p>
        </p:txBody>
      </p:sp>
    </p:spTree>
    <p:extLst>
      <p:ext uri="{BB962C8B-B14F-4D97-AF65-F5344CB8AC3E}">
        <p14:creationId xmlns:p14="http://schemas.microsoft.com/office/powerpoint/2010/main" val="679639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fontScale="85000" lnSpcReduction="20000"/>
          </a:bodyPr>
          <a:lstStyle/>
          <a:p>
            <a:r>
              <a:rPr lang="lt-LT" dirty="0"/>
              <a:t>Šis projektas skirtas Europos kalbų dienai. Jame </a:t>
            </a:r>
            <a:r>
              <a:rPr lang="lt-LT" dirty="0" smtClean="0"/>
              <a:t>dalyvavo </a:t>
            </a:r>
            <a:r>
              <a:rPr lang="lt-LT" dirty="0"/>
              <a:t>18 šalių. </a:t>
            </a:r>
            <a:r>
              <a:rPr lang="lt-LT" dirty="0" smtClean="0"/>
              <a:t> </a:t>
            </a:r>
            <a:r>
              <a:rPr lang="lt-LT" dirty="0"/>
              <a:t>Projekto organizatoriai - bulgarai. Visos mokyklos kūrė stilizuotas vėliavėles, kuriose pristatė savo šalį. Bulgarai savo vėliavėlėje piešė šalies simbolį - rožę. Mes Lietuvą pristatėme krepšinio, Gedimino pilies bokšto, Trakų pilies, savo mokyklos, gandro ir kitų objektų piešiniais. Visos šalys siuntė savo darbus į portalą. Susipažinome su bendraamžių darbais. Labai smagu buvo pažiūrėti, kaip savo šalį pristato įvairios mokyklos, smalsu buvo pamatyti kitas mokyklas, vaikus. O dar tobulinome ir anglų kalbos įgūdžius.</a:t>
            </a:r>
          </a:p>
        </p:txBody>
      </p:sp>
    </p:spTree>
    <p:extLst>
      <p:ext uri="{BB962C8B-B14F-4D97-AF65-F5344CB8AC3E}">
        <p14:creationId xmlns:p14="http://schemas.microsoft.com/office/powerpoint/2010/main" val="4254041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2050" name="Picture 2" descr="D:\Aurelija\Pictures\4 klasė\Bulgarijos projektui\DSC056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3488"/>
            <a:ext cx="8964488" cy="748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43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3074" name="Picture 2" descr="D:\Aurelija\Pictures\4 klasė\Bulgarijos projektui\DSC056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31440"/>
            <a:ext cx="6768752" cy="902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00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fontScale="92500" lnSpcReduction="20000"/>
          </a:bodyPr>
          <a:lstStyle/>
          <a:p>
            <a:r>
              <a:rPr lang="lt-LT" b="1" dirty="0" smtClean="0"/>
              <a:t>          ,,</a:t>
            </a:r>
            <a:r>
              <a:rPr lang="lt-LT" b="1" dirty="0" err="1"/>
              <a:t>Sweet</a:t>
            </a:r>
            <a:r>
              <a:rPr lang="lt-LT" b="1" dirty="0"/>
              <a:t> </a:t>
            </a:r>
            <a:r>
              <a:rPr lang="lt-LT" b="1" dirty="0" err="1"/>
              <a:t>Halloween</a:t>
            </a:r>
            <a:r>
              <a:rPr lang="lt-LT" b="1" dirty="0"/>
              <a:t>“</a:t>
            </a:r>
          </a:p>
          <a:p>
            <a:r>
              <a:rPr lang="lt-LT" dirty="0"/>
              <a:t>Tikslas – Supažindinti su Europos šalių kalbine įvairove minint </a:t>
            </a:r>
            <a:r>
              <a:rPr lang="lt-LT" dirty="0" err="1"/>
              <a:t>Helovino</a:t>
            </a:r>
            <a:r>
              <a:rPr lang="lt-LT" dirty="0"/>
              <a:t> šventę</a:t>
            </a:r>
            <a:r>
              <a:rPr lang="lt-LT" dirty="0" smtClean="0"/>
              <a:t>.</a:t>
            </a:r>
          </a:p>
          <a:p>
            <a:endParaRPr lang="lt-LT" dirty="0"/>
          </a:p>
          <a:p>
            <a:r>
              <a:rPr lang="lt-LT" dirty="0"/>
              <a:t>Uždaviniai: pristatyti mokiniams Europos kalbų įvairovę, susipažinti su </a:t>
            </a:r>
            <a:r>
              <a:rPr lang="lt-LT" dirty="0" err="1"/>
              <a:t>daugiakultūrės</a:t>
            </a:r>
            <a:r>
              <a:rPr lang="lt-LT" dirty="0"/>
              <a:t> Europos kontekstu,  ugdyti suvokimą apie kalbų įvairovę, ugdyti mokinių mokslinių tyrimų įgūdžius, tobulinti anglų kalbos komunikacinius įgūdžius, tobulinti mokinių kūrybiškumą, meninius įgūdžius, bendradarbiauti su kitais Europos partneriais.</a:t>
            </a:r>
          </a:p>
          <a:p>
            <a:endParaRPr lang="lt-LT" dirty="0"/>
          </a:p>
        </p:txBody>
      </p:sp>
    </p:spTree>
    <p:extLst>
      <p:ext uri="{BB962C8B-B14F-4D97-AF65-F5344CB8AC3E}">
        <p14:creationId xmlns:p14="http://schemas.microsoft.com/office/powerpoint/2010/main" val="4184922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dirty="0"/>
          </a:p>
          <a:p>
            <a:r>
              <a:rPr lang="lt-LT" dirty="0"/>
              <a:t>      Šis projektas vyko 2014 metų spalio mėnesį. Jame dalyvavo 13 šalių. Projekto organizatoriai – bulgarai. Kiekviena komanda iš kiekvienos šalies parengė duotą medžiagą </a:t>
            </a:r>
            <a:r>
              <a:rPr lang="lt-LT" dirty="0" err="1"/>
              <a:t>Helovino</a:t>
            </a:r>
            <a:r>
              <a:rPr lang="lt-LT" dirty="0"/>
              <a:t> tema. </a:t>
            </a:r>
          </a:p>
        </p:txBody>
      </p:sp>
    </p:spTree>
    <p:extLst>
      <p:ext uri="{BB962C8B-B14F-4D97-AF65-F5344CB8AC3E}">
        <p14:creationId xmlns:p14="http://schemas.microsoft.com/office/powerpoint/2010/main" val="599198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404664"/>
            <a:ext cx="4391184" cy="58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468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as">
  <a:themeElements>
    <a:clrScheme name="Aspektas">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as">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ktas">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72</TotalTime>
  <Words>695</Words>
  <Application>Microsoft Office PowerPoint</Application>
  <PresentationFormat>Demonstracija ekrane (4:3)</PresentationFormat>
  <Paragraphs>45</Paragraphs>
  <Slides>23</Slides>
  <Notes>0</Notes>
  <HiddenSlides>0</HiddenSlides>
  <MMClips>0</MMClips>
  <ScaleCrop>false</ScaleCrop>
  <HeadingPairs>
    <vt:vector size="4" baseType="variant">
      <vt:variant>
        <vt:lpstr>Tema</vt:lpstr>
      </vt:variant>
      <vt:variant>
        <vt:i4>1</vt:i4>
      </vt:variant>
      <vt:variant>
        <vt:lpstr>Skaidrių pavadinimai</vt:lpstr>
      </vt:variant>
      <vt:variant>
        <vt:i4>23</vt:i4>
      </vt:variant>
    </vt:vector>
  </HeadingPairs>
  <TitlesOfParts>
    <vt:vector size="24" baseType="lpstr">
      <vt:lpstr>Aspektas</vt:lpstr>
      <vt:lpstr> ,,eTwining patirtis pradinių klasių ugdyme Šiaulių rajono Gruzdžių gimnazijoje"</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https://twinspace.etwinning.net/102/home</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,,eTwining patirtis pradinių klasių ugdyme Šiaulių rajono Gruzdžių gimnazijoje"</dc:title>
  <dc:creator>Aurelija</dc:creator>
  <cp:lastModifiedBy>Aurelija</cp:lastModifiedBy>
  <cp:revision>8</cp:revision>
  <dcterms:created xsi:type="dcterms:W3CDTF">2015-11-14T16:06:29Z</dcterms:created>
  <dcterms:modified xsi:type="dcterms:W3CDTF">2015-11-14T17:20:05Z</dcterms:modified>
</cp:coreProperties>
</file>